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4670D-862B-4F3C-AE21-23AEFE8A23AD}" type="datetimeFigureOut">
              <a:rPr lang="hr-HR" smtClean="0"/>
              <a:pPr/>
              <a:t>12.12.2016.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CD47-7D41-452A-B559-0729823DB27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9793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4670D-862B-4F3C-AE21-23AEFE8A23AD}" type="datetimeFigureOut">
              <a:rPr lang="hr-HR" smtClean="0"/>
              <a:pPr/>
              <a:t>12.12.2016.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CD47-7D41-452A-B559-0729823DB27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062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4670D-862B-4F3C-AE21-23AEFE8A23AD}" type="datetimeFigureOut">
              <a:rPr lang="hr-HR" smtClean="0"/>
              <a:pPr/>
              <a:t>12.12.2016.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CD47-7D41-452A-B559-0729823DB27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872656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4670D-862B-4F3C-AE21-23AEFE8A23AD}" type="datetimeFigureOut">
              <a:rPr lang="hr-HR" smtClean="0"/>
              <a:pPr/>
              <a:t>12.12.2016.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CD47-7D41-452A-B559-0729823DB27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205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4670D-862B-4F3C-AE21-23AEFE8A23AD}" type="datetimeFigureOut">
              <a:rPr lang="hr-HR" smtClean="0"/>
              <a:pPr/>
              <a:t>12.12.2016.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CD47-7D41-452A-B559-0729823DB27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26215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4670D-862B-4F3C-AE21-23AEFE8A23AD}" type="datetimeFigureOut">
              <a:rPr lang="hr-HR" smtClean="0"/>
              <a:pPr/>
              <a:t>12.12.2016.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CD47-7D41-452A-B559-0729823DB27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35556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4670D-862B-4F3C-AE21-23AEFE8A23AD}" type="datetimeFigureOut">
              <a:rPr lang="hr-HR" smtClean="0"/>
              <a:pPr/>
              <a:t>12.12.2016.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CD47-7D41-452A-B559-0729823DB27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9131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4670D-862B-4F3C-AE21-23AEFE8A23AD}" type="datetimeFigureOut">
              <a:rPr lang="hr-HR" smtClean="0"/>
              <a:pPr/>
              <a:t>12.12.2016.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CD47-7D41-452A-B559-0729823DB27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24735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4670D-862B-4F3C-AE21-23AEFE8A23AD}" type="datetimeFigureOut">
              <a:rPr lang="hr-HR" smtClean="0"/>
              <a:pPr/>
              <a:t>12.12.2016.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CD47-7D41-452A-B559-0729823DB27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96022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4670D-862B-4F3C-AE21-23AEFE8A23AD}" type="datetimeFigureOut">
              <a:rPr lang="hr-HR" smtClean="0"/>
              <a:pPr/>
              <a:t>12.12.2016.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CD47-7D41-452A-B559-0729823DB27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91019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4670D-862B-4F3C-AE21-23AEFE8A23AD}" type="datetimeFigureOut">
              <a:rPr lang="hr-HR" smtClean="0"/>
              <a:pPr/>
              <a:t>12.12.2016.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6CD47-7D41-452A-B559-0729823DB27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20187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4670D-862B-4F3C-AE21-23AEFE8A23AD}" type="datetimeFigureOut">
              <a:rPr lang="hr-HR" smtClean="0"/>
              <a:pPr/>
              <a:t>12.12.2016.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6CD47-7D41-452A-B559-0729823DB27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7600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20888"/>
            <a:ext cx="8496944" cy="1440160"/>
          </a:xfrm>
        </p:spPr>
        <p:txBody>
          <a:bodyPr>
            <a:noAutofit/>
          </a:bodyPr>
          <a:lstStyle/>
          <a:p>
            <a:r>
              <a:rPr lang="hr-HR" sz="6600" b="1" dirty="0" smtClean="0">
                <a:solidFill>
                  <a:srgbClr val="003300"/>
                </a:solidFill>
                <a:latin typeface="Candara" panose="020E0502030303020204" pitchFamily="34" charset="0"/>
              </a:rPr>
              <a:t>DAN SVETOG PATRIKA</a:t>
            </a:r>
            <a:endParaRPr lang="hr-HR" sz="6600" b="1" dirty="0">
              <a:solidFill>
                <a:srgbClr val="0033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6721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32000" r="-6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hr-HR" dirty="0" smtClean="0">
                <a:solidFill>
                  <a:srgbClr val="008000"/>
                </a:solidFill>
                <a:latin typeface="Candara" panose="020E0502030303020204" pitchFamily="34" charset="0"/>
              </a:rPr>
              <a:t>Republika Irska je država u zapadnoj Europi. Poznata je kao otočna država s puno zelenila, razvijenim gospodarstvom te kao jedna od najčešćih useljeničkih zemalja. Unatoč tome, svi je najbolje prepoznaju po irskom svecu zaštitiniku Sv. Patriku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564763"/>
            <a:ext cx="8461642" cy="528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692696"/>
            <a:ext cx="4104456" cy="5387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23563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32000" r="-6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hr-HR" b="1" dirty="0" smtClean="0">
                <a:solidFill>
                  <a:srgbClr val="008000"/>
                </a:solidFill>
                <a:latin typeface="Candara" panose="020E0502030303020204" pitchFamily="34" charset="0"/>
              </a:rPr>
              <a:t>O SVETOM PATRIKU</a:t>
            </a:r>
            <a:endParaRPr lang="hr-HR" b="1" dirty="0">
              <a:solidFill>
                <a:srgbClr val="008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8000"/>
                </a:solidFill>
                <a:latin typeface="Candara" panose="020E0502030303020204" pitchFamily="34" charset="0"/>
              </a:rPr>
              <a:t>Sveti Patrik je bio irski biskup te zaštitnik Irske. Prema legendi, potjerao je sve zmije i ostale otrovne životinje iz Irske, a danas u Irskoj gotovo nema zmija, guštera i šišmiša.</a:t>
            </a:r>
          </a:p>
          <a:p>
            <a:r>
              <a:rPr lang="hr-HR" sz="2800" dirty="0" smtClean="0">
                <a:solidFill>
                  <a:srgbClr val="008000"/>
                </a:solidFill>
                <a:latin typeface="Candara" panose="020E0502030303020204" pitchFamily="34" charset="0"/>
              </a:rPr>
              <a:t>Sveti Patrik je zaštitnik Irske, Nigerije, inženjera i ljudi koji se boje zmija.</a:t>
            </a:r>
          </a:p>
          <a:p>
            <a:r>
              <a:rPr lang="hr-HR" sz="2800" dirty="0" smtClean="0">
                <a:solidFill>
                  <a:srgbClr val="008000"/>
                </a:solidFill>
                <a:latin typeface="Candara" panose="020E0502030303020204" pitchFamily="34" charset="0"/>
              </a:rPr>
              <a:t>17. ožujka se u zemljama diljem svijeta slavi dan Svetog Patrika, a u Irskoj je to nacionalni blagdan</a:t>
            </a:r>
            <a:r>
              <a:rPr lang="hr-HR" sz="2800" dirty="0" smtClean="0">
                <a:solidFill>
                  <a:srgbClr val="008000"/>
                </a:solidFill>
              </a:rPr>
              <a:t>.</a:t>
            </a:r>
            <a:endParaRPr lang="hr-HR" sz="2800" dirty="0">
              <a:solidFill>
                <a:srgbClr val="008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71247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576055" cy="438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68504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32000" r="-6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hr-HR" dirty="0" smtClean="0">
                <a:solidFill>
                  <a:srgbClr val="008000"/>
                </a:solidFill>
                <a:latin typeface="Candara" panose="020E0502030303020204" pitchFamily="34" charset="0"/>
              </a:rPr>
              <a:t>Na dan Svetog Patrika svi ljudi odijevaju zelene boje a neki osim sebe u zeleno bojaju automobile, ljubimce, djecu a muški i brade.</a:t>
            </a:r>
          </a:p>
          <a:p>
            <a:r>
              <a:rPr lang="hr-HR" dirty="0" smtClean="0">
                <a:solidFill>
                  <a:srgbClr val="008000"/>
                </a:solidFill>
                <a:latin typeface="Candara" panose="020E0502030303020204" pitchFamily="34" charset="0"/>
              </a:rPr>
              <a:t> Tradicionalna proslava se sastoji od cjelodnevnog pretjeranog ispijanja pive i puno plesa. </a:t>
            </a:r>
          </a:p>
          <a:p>
            <a:r>
              <a:rPr lang="hr-HR" dirty="0" smtClean="0">
                <a:solidFill>
                  <a:srgbClr val="008000"/>
                </a:solidFill>
                <a:latin typeface="Candara" panose="020E0502030303020204" pitchFamily="34" charset="0"/>
              </a:rPr>
              <a:t>Vrlo poznata je i dvodnevna parada u Dublinu i New Yorku.</a:t>
            </a:r>
            <a:endParaRPr lang="hr-HR" dirty="0">
              <a:solidFill>
                <a:srgbClr val="008000"/>
              </a:solidFill>
              <a:latin typeface="Candara" panose="020E0502030303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93129"/>
            <a:ext cx="5818658" cy="3829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93129"/>
            <a:ext cx="4248471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48205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32000" r="-6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  <a:noFill/>
        </p:spPr>
        <p:txBody>
          <a:bodyPr>
            <a:noAutofit/>
          </a:bodyPr>
          <a:lstStyle/>
          <a:p>
            <a:r>
              <a:rPr lang="hr-HR" sz="5400" b="1" dirty="0" smtClean="0">
                <a:solidFill>
                  <a:srgbClr val="008000"/>
                </a:solidFill>
                <a:latin typeface="Candara" panose="020E0502030303020204" pitchFamily="34" charset="0"/>
              </a:rPr>
              <a:t>IRSKI VILENJACI</a:t>
            </a:r>
            <a:endParaRPr lang="hr-HR" sz="5400" b="1" dirty="0">
              <a:solidFill>
                <a:srgbClr val="008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hr-HR" dirty="0" smtClean="0">
                <a:solidFill>
                  <a:srgbClr val="008000"/>
                </a:solidFill>
                <a:latin typeface="Candara" panose="020E0502030303020204" pitchFamily="34" charset="0"/>
              </a:rPr>
              <a:t>Irski vilenjak ili ‘’leprechaun’’ je mitsko biće nezaobilazno u proslavi dana Svetog Patrika</a:t>
            </a:r>
          </a:p>
          <a:p>
            <a:r>
              <a:rPr lang="hr-HR" dirty="0" smtClean="0">
                <a:solidFill>
                  <a:srgbClr val="008000"/>
                </a:solidFill>
                <a:latin typeface="Candara" panose="020E0502030303020204" pitchFamily="34" charset="0"/>
              </a:rPr>
              <a:t>Opisani su kao maleni patuljci sa bradom sa zelenim šeširom i kaputom te su skloni krađi </a:t>
            </a:r>
          </a:p>
          <a:p>
            <a:r>
              <a:rPr lang="hr-HR" dirty="0" smtClean="0">
                <a:solidFill>
                  <a:srgbClr val="008000"/>
                </a:solidFill>
                <a:latin typeface="Candara" panose="020E0502030303020204" pitchFamily="34" charset="0"/>
              </a:rPr>
              <a:t>Provode svoje vrijeme popravljajući cipele u velikom vrču punom zlata na kraju duge</a:t>
            </a:r>
          </a:p>
          <a:p>
            <a:r>
              <a:rPr lang="hr-HR" dirty="0" smtClean="0">
                <a:solidFill>
                  <a:srgbClr val="008000"/>
                </a:solidFill>
                <a:latin typeface="Candara" panose="020E0502030303020204" pitchFamily="34" charset="0"/>
              </a:rPr>
              <a:t>Donose sreću </a:t>
            </a:r>
          </a:p>
          <a:p>
            <a:endParaRPr lang="hr-HR" dirty="0" smtClean="0">
              <a:solidFill>
                <a:srgbClr val="008000"/>
              </a:solidFill>
              <a:latin typeface="Candara" panose="020E0502030303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17154"/>
            <a:ext cx="249555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08720"/>
            <a:ext cx="4502993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4181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32000" r="-6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hr-HR" sz="4800" b="1" dirty="0" smtClean="0">
                <a:solidFill>
                  <a:srgbClr val="008000"/>
                </a:solidFill>
                <a:latin typeface="Candara" panose="020E0502030303020204" pitchFamily="34" charset="0"/>
              </a:rPr>
              <a:t>PARADA U DUBLINU </a:t>
            </a:r>
            <a:endParaRPr lang="hr-HR" sz="4800" b="1" dirty="0">
              <a:solidFill>
                <a:srgbClr val="008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8000"/>
                </a:solidFill>
                <a:latin typeface="Candara" panose="020E0502030303020204" pitchFamily="34" charset="0"/>
              </a:rPr>
              <a:t>Parada se slavi dva dana i ljudi se kostimiraju u razne zelene kostime</a:t>
            </a:r>
          </a:p>
          <a:p>
            <a:r>
              <a:rPr lang="hr-HR" sz="2800" dirty="0" smtClean="0">
                <a:solidFill>
                  <a:srgbClr val="008000"/>
                </a:solidFill>
                <a:latin typeface="Candara" panose="020E0502030303020204" pitchFamily="34" charset="0"/>
              </a:rPr>
              <a:t>U irskoj, obitelji ujutro idu u crkvu, a kasnije na proslavu</a:t>
            </a:r>
          </a:p>
          <a:p>
            <a:r>
              <a:rPr lang="hr-HR" sz="2800" dirty="0" smtClean="0">
                <a:solidFill>
                  <a:srgbClr val="008000"/>
                </a:solidFill>
                <a:latin typeface="Candara" panose="020E0502030303020204" pitchFamily="34" charset="0"/>
              </a:rPr>
              <a:t>Ljudi plešu, pjevaju, piju pivo i jedu tradicionalna irska jela</a:t>
            </a:r>
          </a:p>
          <a:p>
            <a:r>
              <a:rPr lang="hr-HR" sz="2800" dirty="0" smtClean="0">
                <a:solidFill>
                  <a:srgbClr val="008000"/>
                </a:solidFill>
                <a:latin typeface="Candara" panose="020E0502030303020204" pitchFamily="34" charset="0"/>
              </a:rPr>
              <a:t>Na taj dan, rijekama teku piva </a:t>
            </a:r>
          </a:p>
          <a:p>
            <a:r>
              <a:rPr lang="hr-HR" sz="2800" dirty="0" smtClean="0">
                <a:solidFill>
                  <a:srgbClr val="008000"/>
                </a:solidFill>
                <a:latin typeface="Candara" panose="020E0502030303020204" pitchFamily="34" charset="0"/>
              </a:rPr>
              <a:t>Tradicionalna glazba Irske se tada može čuti u irskim pubovima</a:t>
            </a:r>
          </a:p>
          <a:p>
            <a:endParaRPr lang="hr-HR" dirty="0" smtClean="0">
              <a:solidFill>
                <a:srgbClr val="008000"/>
              </a:solidFill>
              <a:latin typeface="Candara" panose="020E050203030302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3972754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49957"/>
            <a:ext cx="5616624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7240" y="908720"/>
            <a:ext cx="5150346" cy="342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96639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32000" r="-6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/>
          <a:lstStyle/>
          <a:p>
            <a:r>
              <a:rPr lang="hr-HR" b="1" dirty="0" smtClean="0">
                <a:solidFill>
                  <a:srgbClr val="008000"/>
                </a:solidFill>
                <a:latin typeface="Candara" panose="020E0502030303020204" pitchFamily="34" charset="0"/>
              </a:rPr>
              <a:t>PROSLAVA U NEW YORKU</a:t>
            </a:r>
            <a:endParaRPr lang="hr-HR" b="1" dirty="0">
              <a:solidFill>
                <a:srgbClr val="008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hr-HR" sz="2800" dirty="0" smtClean="0">
                <a:solidFill>
                  <a:srgbClr val="008000"/>
                </a:solidFill>
              </a:rPr>
              <a:t>1845. godine Irsku je zahvatila Bolest krumpira te je nastala velika glad s obzirom na to da je krumpir bio glavni izvor hrane</a:t>
            </a:r>
          </a:p>
          <a:p>
            <a:r>
              <a:rPr lang="hr-HR" sz="2800" dirty="0" smtClean="0">
                <a:solidFill>
                  <a:srgbClr val="008000"/>
                </a:solidFill>
              </a:rPr>
              <a:t>Posljedice toga su bile velike a najveća posljedica je iseljavanje velikog broja iraca u Ameriku </a:t>
            </a:r>
          </a:p>
          <a:p>
            <a:r>
              <a:rPr lang="hr-HR" sz="2800" dirty="0" smtClean="0">
                <a:solidFill>
                  <a:srgbClr val="008000"/>
                </a:solidFill>
              </a:rPr>
              <a:t>U Americi danas živi više od 36 milijuna iraca te je posljedica toga i veliko dvodnevno slavlje Dana Svetog Patrika u New Yorku i drugim većim američkim gradovima</a:t>
            </a:r>
            <a:endParaRPr lang="hr-HR" sz="2800" dirty="0">
              <a:solidFill>
                <a:srgbClr val="008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259" y="476672"/>
            <a:ext cx="4765161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068960"/>
            <a:ext cx="5174119" cy="3427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81206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32000" r="-6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endParaRPr lang="hr-HR" dirty="0">
              <a:solidFill>
                <a:srgbClr val="008000"/>
              </a:solidFill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hr-HR" dirty="0" smtClean="0">
                <a:solidFill>
                  <a:srgbClr val="008000"/>
                </a:solidFill>
                <a:latin typeface="Candara" panose="020E0502030303020204" pitchFamily="34" charset="0"/>
              </a:rPr>
              <a:t>Hvala na pažnji </a:t>
            </a:r>
            <a:r>
              <a:rPr lang="hr-HR" dirty="0" smtClean="0">
                <a:solidFill>
                  <a:srgbClr val="008000"/>
                </a:solidFill>
                <a:latin typeface="Candara" panose="020E0502030303020204" pitchFamily="34" charset="0"/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r>
              <a:rPr lang="hr-HR" dirty="0" smtClean="0">
                <a:solidFill>
                  <a:srgbClr val="008000"/>
                </a:solidFill>
                <a:latin typeface="Candara" panose="020E0502030303020204" pitchFamily="34" charset="0"/>
                <a:sym typeface="Wingdings" panose="05000000000000000000" pitchFamily="2" charset="2"/>
              </a:rPr>
              <a:t>           </a:t>
            </a:r>
          </a:p>
          <a:p>
            <a:pPr marL="0" indent="0">
              <a:buNone/>
            </a:pPr>
            <a:r>
              <a:rPr lang="hr-HR" dirty="0">
                <a:solidFill>
                  <a:srgbClr val="008000"/>
                </a:solidFill>
                <a:latin typeface="Candara" panose="020E0502030303020204" pitchFamily="34" charset="0"/>
                <a:sym typeface="Wingdings" panose="05000000000000000000" pitchFamily="2" charset="2"/>
              </a:rPr>
              <a:t> </a:t>
            </a:r>
            <a:r>
              <a:rPr lang="hr-HR" dirty="0" smtClean="0">
                <a:solidFill>
                  <a:srgbClr val="008000"/>
                </a:solidFill>
                <a:latin typeface="Candara" panose="020E0502030303020204" pitchFamily="34" charset="0"/>
                <a:sym typeface="Wingdings" panose="05000000000000000000" pitchFamily="2" charset="2"/>
              </a:rPr>
              <a:t>                 Izradila : Ena Gladović</a:t>
            </a:r>
            <a:endParaRPr lang="hr-HR" dirty="0">
              <a:solidFill>
                <a:srgbClr val="008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7565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359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DAN SVETOG PATRIKA</vt:lpstr>
      <vt:lpstr>Slide 2</vt:lpstr>
      <vt:lpstr>O SVETOM PATRIKU</vt:lpstr>
      <vt:lpstr>Slide 4</vt:lpstr>
      <vt:lpstr>IRSKI VILENJACI</vt:lpstr>
      <vt:lpstr>PARADA U DUBLINU </vt:lpstr>
      <vt:lpstr>PROSLAVA U NEW YORKU</vt:lpstr>
      <vt:lpstr>Slide 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SVETOG PATRIKA</dc:title>
  <dc:creator>ismail - [2010]</dc:creator>
  <cp:lastModifiedBy>Ivan Loparić</cp:lastModifiedBy>
  <cp:revision>17</cp:revision>
  <dcterms:created xsi:type="dcterms:W3CDTF">2016-12-03T10:31:40Z</dcterms:created>
  <dcterms:modified xsi:type="dcterms:W3CDTF">2016-12-12T14:31:29Z</dcterms:modified>
</cp:coreProperties>
</file>