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64" r:id="rId7"/>
    <p:sldId id="261" r:id="rId8"/>
    <p:sldId id="262" r:id="rId9"/>
    <p:sldId id="263" r:id="rId10"/>
    <p:sldId id="265"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8" autoAdjust="0"/>
    <p:restoredTop sz="94660"/>
  </p:normalViewPr>
  <p:slideViewPr>
    <p:cSldViewPr>
      <p:cViewPr varScale="1">
        <p:scale>
          <a:sx n="68" d="100"/>
          <a:sy n="68"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17" name="Footer Placeholder 16"/>
          <p:cNvSpPr>
            <a:spLocks noGrp="1"/>
          </p:cNvSpPr>
          <p:nvPr>
            <p:ph type="ftr" sz="quarter" idx="11"/>
          </p:nvPr>
        </p:nvSpPr>
        <p:spPr/>
        <p:txBody>
          <a:bodyPr/>
          <a:lstStyle>
            <a:extLst/>
          </a:lstStyle>
          <a:p>
            <a:endParaRPr lang="hr-HR"/>
          </a:p>
        </p:txBody>
      </p:sp>
      <p:sp>
        <p:nvSpPr>
          <p:cNvPr id="29" name="Slide Number Placeholder 28"/>
          <p:cNvSpPr>
            <a:spLocks noGrp="1"/>
          </p:cNvSpPr>
          <p:nvPr>
            <p:ph type="sldNum" sz="quarter" idx="12"/>
          </p:nvPr>
        </p:nvSpPr>
        <p:spPr/>
        <p:txBody>
          <a:bodyPr/>
          <a:lstStyle>
            <a:extLst/>
          </a:lstStyle>
          <a:p>
            <a:fld id="{35244F3F-C3D3-4A5B-B8AA-83284EE73902}" type="slidenum">
              <a:rPr lang="hr-HR" smtClean="0"/>
              <a:pPr/>
              <a:t>‹#›</a:t>
            </a:fld>
            <a:endParaRPr lang="hr-H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5244F3F-C3D3-4A5B-B8AA-83284EE73902}" type="slidenum">
              <a:rPr lang="hr-HR" smtClean="0"/>
              <a:pPr/>
              <a:t>‹#›</a:t>
            </a:fld>
            <a:endParaRPr lang="hr-H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35244F3F-C3D3-4A5B-B8AA-83284EE73902}" type="slidenum">
              <a:rPr lang="hr-HR" smtClean="0"/>
              <a:pPr/>
              <a:t>‹#›</a:t>
            </a:fld>
            <a:endParaRPr lang="hr-H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F98DBC-E6FF-4074-A4FF-4A8D2F296579}" type="datetimeFigureOut">
              <a:rPr lang="hr-HR" smtClean="0"/>
              <a:pPr/>
              <a:t>27.2.2017.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5244F3F-C3D3-4A5B-B8AA-83284EE7390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2F98DBC-E6FF-4074-A4FF-4A8D2F296579}" type="datetimeFigureOut">
              <a:rPr lang="hr-HR" smtClean="0"/>
              <a:pPr/>
              <a:t>27.2.2017.</a:t>
            </a:fld>
            <a:endParaRPr lang="hr-HR"/>
          </a:p>
        </p:txBody>
      </p:sp>
      <p:sp>
        <p:nvSpPr>
          <p:cNvPr id="6" name="Footer Placeholder 5"/>
          <p:cNvSpPr>
            <a:spLocks noGrp="1"/>
          </p:cNvSpPr>
          <p:nvPr>
            <p:ph type="ftr" sz="quarter" idx="11"/>
          </p:nvPr>
        </p:nvSpPr>
        <p:spPr>
          <a:xfrm>
            <a:off x="914400" y="55499"/>
            <a:ext cx="5562600" cy="365125"/>
          </a:xfrm>
        </p:spPr>
        <p:txBody>
          <a:bodyPr/>
          <a:lstStyle>
            <a:extLst/>
          </a:lstStyle>
          <a:p>
            <a:endParaRPr lang="hr-HR"/>
          </a:p>
        </p:txBody>
      </p:sp>
      <p:sp>
        <p:nvSpPr>
          <p:cNvPr id="7" name="Slide Number Placeholder 6"/>
          <p:cNvSpPr>
            <a:spLocks noGrp="1"/>
          </p:cNvSpPr>
          <p:nvPr>
            <p:ph type="sldNum" sz="quarter" idx="12"/>
          </p:nvPr>
        </p:nvSpPr>
        <p:spPr>
          <a:xfrm>
            <a:off x="8610600" y="55499"/>
            <a:ext cx="457200" cy="365125"/>
          </a:xfrm>
        </p:spPr>
        <p:txBody>
          <a:bodyPr/>
          <a:lstStyle>
            <a:extLst/>
          </a:lstStyle>
          <a:p>
            <a:fld id="{35244F3F-C3D3-4A5B-B8AA-83284EE73902}"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2F98DBC-E6FF-4074-A4FF-4A8D2F296579}" type="datetimeFigureOut">
              <a:rPr lang="hr-HR" smtClean="0"/>
              <a:pPr/>
              <a:t>27.2.2017.</a:t>
            </a:fld>
            <a:endParaRPr lang="hr-H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hr-H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5244F3F-C3D3-4A5B-B8AA-83284EE73902}"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hr-HR" sz="9600" dirty="0" smtClean="0">
                <a:solidFill>
                  <a:schemeClr val="accent1">
                    <a:lumMod val="60000"/>
                    <a:lumOff val="40000"/>
                  </a:schemeClr>
                </a:solidFill>
                <a:latin typeface="Tahoma" pitchFamily="34" charset="0"/>
                <a:ea typeface="Tahoma" pitchFamily="34" charset="0"/>
                <a:cs typeface="Tahoma" pitchFamily="34" charset="0"/>
              </a:rPr>
              <a:t>MAYE</a:t>
            </a:r>
            <a:endParaRPr lang="hr-HR" sz="9600" dirty="0">
              <a:solidFill>
                <a:schemeClr val="accent1">
                  <a:lumMod val="60000"/>
                  <a:lumOff val="4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endParaRPr lang="hr-HR" dirty="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Administrator:Gabrijel D.</a:t>
            </a:r>
            <a:endParaRPr lang="hr-HR" dirty="0"/>
          </a:p>
        </p:txBody>
      </p:sp>
      <p:sp>
        <p:nvSpPr>
          <p:cNvPr id="3" name="Content Placeholder 2"/>
          <p:cNvSpPr>
            <a:spLocks noGrp="1"/>
          </p:cNvSpPr>
          <p:nvPr>
            <p:ph idx="1"/>
          </p:nvPr>
        </p:nvSpPr>
        <p:spPr>
          <a:xfrm>
            <a:off x="914400" y="1783560"/>
            <a:ext cx="7978080" cy="4885800"/>
          </a:xfrm>
        </p:spPr>
        <p:txBody>
          <a:bodyPr>
            <a:normAutofit fontScale="70000" lnSpcReduction="20000"/>
          </a:bodyPr>
          <a:lstStyle/>
          <a:p>
            <a:pPr>
              <a:buNone/>
            </a:pPr>
            <a:r>
              <a:rPr lang="hr-HR" sz="5200" dirty="0" smtClean="0"/>
              <a:t>Ovo sam napravio s umijećem i pažnjom! </a:t>
            </a:r>
          </a:p>
          <a:p>
            <a:pPr>
              <a:buNone/>
            </a:pPr>
            <a:endParaRPr lang="hr-HR" sz="5200" dirty="0" smtClean="0"/>
          </a:p>
          <a:p>
            <a:pPr>
              <a:buNone/>
            </a:pPr>
            <a:r>
              <a:rPr lang="hr-HR" sz="5200" dirty="0" smtClean="0"/>
              <a:t>                                          Hvala na gledanju!</a:t>
            </a:r>
            <a:endParaRPr lang="hr-HR" sz="5200" dirty="0" smtClean="0"/>
          </a:p>
          <a:p>
            <a:pPr>
              <a:buNone/>
            </a:pPr>
            <a:r>
              <a:rPr lang="hr-HR" dirty="0" smtClean="0">
                <a:latin typeface="Agency FB" pitchFamily="34" charset="0"/>
              </a:rPr>
              <a:t>     </a:t>
            </a:r>
            <a:endParaRPr lang="hr-HR" dirty="0" smtClean="0">
              <a:latin typeface="Agency FB" pitchFamily="34" charset="0"/>
            </a:endParaRPr>
          </a:p>
          <a:p>
            <a:pPr>
              <a:buNone/>
            </a:pPr>
            <a:r>
              <a:rPr lang="hr-HR" dirty="0" smtClean="0"/>
              <a:t> </a:t>
            </a:r>
            <a:r>
              <a:rPr lang="hr-HR" dirty="0" smtClean="0"/>
              <a:t>                                                          </a:t>
            </a:r>
          </a:p>
          <a:p>
            <a:pPr>
              <a:buNone/>
            </a:pPr>
            <a:r>
              <a:rPr lang="hr-HR" smtClean="0"/>
              <a:t> </a:t>
            </a:r>
            <a:r>
              <a:rPr lang="hr-HR" smtClean="0"/>
              <a:t>                                                </a:t>
            </a:r>
            <a:endParaRPr lang="hr-HR" dirty="0" smtClean="0"/>
          </a:p>
          <a:p>
            <a:pPr>
              <a:buNone/>
            </a:pPr>
            <a:r>
              <a:rPr lang="hr-HR" dirty="0" smtClean="0"/>
              <a:t> </a:t>
            </a:r>
            <a:r>
              <a:rPr lang="hr-HR" dirty="0" smtClean="0"/>
              <a:t>                                         </a:t>
            </a:r>
          </a:p>
          <a:p>
            <a:pPr>
              <a:buNone/>
            </a:pPr>
            <a:r>
              <a:rPr lang="hr-HR" dirty="0" smtClean="0"/>
              <a:t> </a:t>
            </a:r>
            <a:r>
              <a:rPr lang="hr-HR" dirty="0" smtClean="0"/>
              <a:t>    </a:t>
            </a:r>
          </a:p>
          <a:p>
            <a:pPr>
              <a:buNone/>
            </a:pPr>
            <a:endParaRPr lang="hr-HR" dirty="0" smtClean="0"/>
          </a:p>
          <a:p>
            <a:pPr>
              <a:buNone/>
            </a:pPr>
            <a:r>
              <a:rPr lang="hr-HR" dirty="0" smtClean="0"/>
              <a:t>                                                                                                                            </a:t>
            </a:r>
            <a:endParaRPr lang="hr-HR" dirty="0" smtClean="0"/>
          </a:p>
        </p:txBody>
      </p:sp>
      <p:pic>
        <p:nvPicPr>
          <p:cNvPr id="8195" name="Picture 3" descr="C:\Users\Administrator\Downloads\moja slika.jpg"/>
          <p:cNvPicPr>
            <a:picLocks noChangeAspect="1" noChangeArrowheads="1"/>
          </p:cNvPicPr>
          <p:nvPr/>
        </p:nvPicPr>
        <p:blipFill>
          <a:blip r:embed="rId2" cstate="print"/>
          <a:srcRect/>
          <a:stretch>
            <a:fillRect/>
          </a:stretch>
        </p:blipFill>
        <p:spPr bwMode="auto">
          <a:xfrm>
            <a:off x="3347864" y="3645024"/>
            <a:ext cx="2160240" cy="302433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Tko su bili Maye?</a:t>
            </a:r>
            <a:endParaRPr lang="hr-HR" dirty="0"/>
          </a:p>
        </p:txBody>
      </p:sp>
      <p:sp>
        <p:nvSpPr>
          <p:cNvPr id="3" name="Content Placeholder 2"/>
          <p:cNvSpPr>
            <a:spLocks noGrp="1"/>
          </p:cNvSpPr>
          <p:nvPr>
            <p:ph idx="1"/>
          </p:nvPr>
        </p:nvSpPr>
        <p:spPr/>
        <p:txBody>
          <a:bodyPr/>
          <a:lstStyle/>
          <a:p>
            <a:r>
              <a:rPr lang="hr-HR" dirty="0" smtClean="0"/>
              <a:t>Maye su bile jedan od od najdominantnijih  društava Mezoamerike(pojam koji se koristi za opisivanje područja Meksika i Srednje Amerike).</a:t>
            </a:r>
            <a:endParaRPr lang="hr-HR" dirty="0"/>
          </a:p>
        </p:txBody>
      </p:sp>
      <p:pic>
        <p:nvPicPr>
          <p:cNvPr id="1026" name="Picture 2" descr="C:\Users\Administrator\Downloads\majem.jpg"/>
          <p:cNvPicPr>
            <a:picLocks noChangeAspect="1" noChangeArrowheads="1"/>
          </p:cNvPicPr>
          <p:nvPr/>
        </p:nvPicPr>
        <p:blipFill>
          <a:blip r:embed="rId2" cstate="print"/>
          <a:srcRect/>
          <a:stretch>
            <a:fillRect/>
          </a:stretch>
        </p:blipFill>
        <p:spPr bwMode="auto">
          <a:xfrm>
            <a:off x="3131840" y="3717032"/>
            <a:ext cx="3672408" cy="279462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Gdje su živjeli Maye?</a:t>
            </a:r>
            <a:endParaRPr lang="hr-HR" dirty="0"/>
          </a:p>
        </p:txBody>
      </p:sp>
      <p:sp>
        <p:nvSpPr>
          <p:cNvPr id="3" name="Content Placeholder 2"/>
          <p:cNvSpPr>
            <a:spLocks noGrp="1"/>
          </p:cNvSpPr>
          <p:nvPr>
            <p:ph idx="1"/>
          </p:nvPr>
        </p:nvSpPr>
        <p:spPr/>
        <p:txBody>
          <a:bodyPr>
            <a:normAutofit/>
          </a:bodyPr>
          <a:lstStyle/>
          <a:p>
            <a:pPr>
              <a:buFont typeface="Wingdings" pitchFamily="2" charset="2"/>
              <a:buChar char="§"/>
            </a:pPr>
            <a:r>
              <a:rPr lang="hr-HR" dirty="0" smtClean="0"/>
              <a:t> Maye su živjeli na poluotoku   Yucatan u Meksiku, Belizeu, Gv-atemail i dijelovima meksičkih država Tabasco i Chiapas, te zapadnim dijelovima Hondurasa i El Salvadora.</a:t>
            </a:r>
            <a:endParaRPr lang="hr-HR" dirty="0"/>
          </a:p>
        </p:txBody>
      </p:sp>
      <p:pic>
        <p:nvPicPr>
          <p:cNvPr id="2050" name="Picture 2" descr="C:\Users\Administrator\Downloads\gszm.jpg"/>
          <p:cNvPicPr>
            <a:picLocks noChangeAspect="1" noChangeArrowheads="1"/>
          </p:cNvPicPr>
          <p:nvPr/>
        </p:nvPicPr>
        <p:blipFill>
          <a:blip r:embed="rId2" cstate="print"/>
          <a:srcRect/>
          <a:stretch>
            <a:fillRect/>
          </a:stretch>
        </p:blipFill>
        <p:spPr bwMode="auto">
          <a:xfrm>
            <a:off x="2483768" y="4365104"/>
            <a:ext cx="4248472" cy="2304256"/>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su živjeli Maye?</a:t>
            </a:r>
            <a:endParaRPr lang="hr-HR" dirty="0"/>
          </a:p>
        </p:txBody>
      </p:sp>
      <p:sp>
        <p:nvSpPr>
          <p:cNvPr id="3" name="Content Placeholder 2"/>
          <p:cNvSpPr>
            <a:spLocks noGrp="1"/>
          </p:cNvSpPr>
          <p:nvPr>
            <p:ph idx="1"/>
          </p:nvPr>
        </p:nvSpPr>
        <p:spPr/>
        <p:txBody>
          <a:bodyPr>
            <a:normAutofit/>
          </a:bodyPr>
          <a:lstStyle/>
          <a:p>
            <a:pPr>
              <a:buFont typeface="Wingdings" pitchFamily="2" charset="2"/>
              <a:buChar char="§"/>
            </a:pPr>
            <a:r>
              <a:rPr lang="hr-HR" dirty="0" smtClean="0"/>
              <a:t> Živjeli su u selima i gradovima koji su se izdržavali od velikog bogatstva raznih usjeva kao i pljena iz šuma, rijeka, jezera... </a:t>
            </a:r>
          </a:p>
          <a:p>
            <a:pPr>
              <a:buFont typeface="Wingdings" pitchFamily="2" charset="2"/>
              <a:buChar char="§"/>
            </a:pPr>
            <a:r>
              <a:rPr lang="hr-HR" dirty="0" smtClean="0"/>
              <a:t>U gradovima nalazili su se predivni hramovi, isklesani spomenici, putevi, trgovi i kuće njihovih stanovnika.</a:t>
            </a:r>
            <a:endParaRPr lang="hr-HR" dirty="0"/>
          </a:p>
        </p:txBody>
      </p:sp>
      <p:pic>
        <p:nvPicPr>
          <p:cNvPr id="3074" name="Picture 2" descr="C:\Users\Administrator\Downloads\maje.jpg"/>
          <p:cNvPicPr>
            <a:picLocks noChangeAspect="1" noChangeArrowheads="1"/>
          </p:cNvPicPr>
          <p:nvPr/>
        </p:nvPicPr>
        <p:blipFill>
          <a:blip r:embed="rId2" cstate="print"/>
          <a:srcRect/>
          <a:stretch>
            <a:fillRect/>
          </a:stretch>
        </p:blipFill>
        <p:spPr bwMode="auto">
          <a:xfrm>
            <a:off x="2915816" y="4725144"/>
            <a:ext cx="3456384" cy="1920999"/>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Jezik</a:t>
            </a:r>
            <a:endParaRPr lang="hr-HR" dirty="0"/>
          </a:p>
        </p:txBody>
      </p:sp>
      <p:sp>
        <p:nvSpPr>
          <p:cNvPr id="3" name="Content Placeholder 2"/>
          <p:cNvSpPr>
            <a:spLocks noGrp="1"/>
          </p:cNvSpPr>
          <p:nvPr>
            <p:ph idx="1"/>
          </p:nvPr>
        </p:nvSpPr>
        <p:spPr>
          <a:xfrm>
            <a:off x="914400" y="1412776"/>
            <a:ext cx="7772400" cy="4942784"/>
          </a:xfrm>
        </p:spPr>
        <p:txBody>
          <a:bodyPr/>
          <a:lstStyle/>
          <a:p>
            <a:r>
              <a:rPr lang="vi-VN" dirty="0" smtClean="0"/>
              <a:t>Među najranijim Ma</a:t>
            </a:r>
            <a:r>
              <a:rPr lang="hr-HR" dirty="0" smtClean="0"/>
              <a:t>y</a:t>
            </a:r>
            <a:r>
              <a:rPr lang="vi-VN" dirty="0" smtClean="0"/>
              <a:t>ama postojao je jedinstven jezik, ali do predklasičnog perioda među raznim narodima Ma</a:t>
            </a:r>
            <a:r>
              <a:rPr lang="hr-HR" dirty="0" smtClean="0">
                <a:latin typeface="Tahoma" pitchFamily="34" charset="0"/>
                <a:ea typeface="Tahoma" pitchFamily="34" charset="0"/>
                <a:cs typeface="Tahoma" pitchFamily="34" charset="0"/>
              </a:rPr>
              <a:t>y</a:t>
            </a:r>
            <a:r>
              <a:rPr lang="vi-VN" dirty="0" smtClean="0"/>
              <a:t>a razvija se jezi</a:t>
            </a:r>
            <a:r>
              <a:rPr lang="hr-HR" dirty="0" smtClean="0"/>
              <a:t>čna</a:t>
            </a:r>
            <a:r>
              <a:rPr lang="vi-VN" dirty="0" smtClean="0"/>
              <a:t> raznolikost. </a:t>
            </a:r>
            <a:endParaRPr lang="hr-HR" dirty="0" smtClean="0"/>
          </a:p>
          <a:p>
            <a:r>
              <a:rPr lang="vi-VN" dirty="0" smtClean="0"/>
              <a:t>Od drevnog jezika Ma</a:t>
            </a:r>
            <a:r>
              <a:rPr lang="hr-HR" dirty="0" smtClean="0"/>
              <a:t>y</a:t>
            </a:r>
            <a:r>
              <a:rPr lang="vi-VN" dirty="0" smtClean="0"/>
              <a:t>a pa do danas razvilo se više srodnih jezika kojima se služe njihovi potomci</a:t>
            </a:r>
            <a:r>
              <a:rPr lang="hr-HR" dirty="0" smtClean="0"/>
              <a:t>.</a:t>
            </a:r>
            <a:r>
              <a:rPr lang="vi-VN" dirty="0" smtClean="0"/>
              <a:t> </a:t>
            </a:r>
            <a:endParaRPr lang="hr-HR" dirty="0"/>
          </a:p>
        </p:txBody>
      </p:sp>
      <p:pic>
        <p:nvPicPr>
          <p:cNvPr id="4098" name="Picture 2" descr="C:\Users\Administrator\Downloads\jezik.jpg"/>
          <p:cNvPicPr>
            <a:picLocks noChangeAspect="1" noChangeArrowheads="1"/>
          </p:cNvPicPr>
          <p:nvPr/>
        </p:nvPicPr>
        <p:blipFill>
          <a:blip r:embed="rId2" cstate="print"/>
          <a:srcRect/>
          <a:stretch>
            <a:fillRect/>
          </a:stretch>
        </p:blipFill>
        <p:spPr bwMode="auto">
          <a:xfrm>
            <a:off x="5436096" y="4467225"/>
            <a:ext cx="1657350" cy="2390775"/>
          </a:xfrm>
          <a:prstGeom prst="rect">
            <a:avLst/>
          </a:prstGeom>
          <a:noFill/>
        </p:spPr>
      </p:pic>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Pismo</a:t>
            </a:r>
            <a:endParaRPr lang="hr-HR" dirty="0"/>
          </a:p>
        </p:txBody>
      </p:sp>
      <p:sp>
        <p:nvSpPr>
          <p:cNvPr id="3" name="Content Placeholder 2"/>
          <p:cNvSpPr>
            <a:spLocks noGrp="1"/>
          </p:cNvSpPr>
          <p:nvPr>
            <p:ph idx="1"/>
          </p:nvPr>
        </p:nvSpPr>
        <p:spPr/>
        <p:txBody>
          <a:bodyPr>
            <a:normAutofit/>
          </a:bodyPr>
          <a:lstStyle/>
          <a:p>
            <a:r>
              <a:rPr lang="hr-HR" dirty="0" smtClean="0"/>
              <a:t>Maye su poznavali vještinu brojanja i pisanja, što im je omogućavalo komplicirano računanje i zapisivanje rezultata</a:t>
            </a:r>
          </a:p>
          <a:p>
            <a:r>
              <a:rPr lang="hr-HR" dirty="0" smtClean="0"/>
              <a:t>Njihovo  pismo je imalo blizu 800 hijeroglifa.</a:t>
            </a:r>
          </a:p>
        </p:txBody>
      </p:sp>
      <p:pic>
        <p:nvPicPr>
          <p:cNvPr id="7171" name="Picture 3" descr="C:\Users\Administrator\Downloads\preuzmi (2).jpg"/>
          <p:cNvPicPr>
            <a:picLocks noChangeAspect="1" noChangeArrowheads="1"/>
          </p:cNvPicPr>
          <p:nvPr/>
        </p:nvPicPr>
        <p:blipFill>
          <a:blip r:embed="rId2" cstate="print"/>
          <a:srcRect/>
          <a:stretch>
            <a:fillRect/>
          </a:stretch>
        </p:blipFill>
        <p:spPr bwMode="auto">
          <a:xfrm>
            <a:off x="3203848" y="4005064"/>
            <a:ext cx="3600400" cy="2592288"/>
          </a:xfrm>
          <a:prstGeom prst="rect">
            <a:avLst/>
          </a:prstGeom>
          <a:noFill/>
        </p:spPr>
      </p:pic>
    </p:spTree>
  </p:cSld>
  <p:clrMapOvr>
    <a:masterClrMapping/>
  </p:clrMapOvr>
  <p:transition>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Vjera</a:t>
            </a:r>
            <a:endParaRPr lang="hr-HR" dirty="0"/>
          </a:p>
        </p:txBody>
      </p:sp>
      <p:sp>
        <p:nvSpPr>
          <p:cNvPr id="3" name="Content Placeholder 2"/>
          <p:cNvSpPr>
            <a:spLocks noGrp="1"/>
          </p:cNvSpPr>
          <p:nvPr>
            <p:ph idx="1"/>
          </p:nvPr>
        </p:nvSpPr>
        <p:spPr/>
        <p:txBody>
          <a:bodyPr>
            <a:normAutofit/>
          </a:bodyPr>
          <a:lstStyle/>
          <a:p>
            <a:r>
              <a:rPr lang="hr-HR" dirty="0" smtClean="0"/>
              <a:t>Vjera Maya je bila zasnovana na sistemu vjerovanja i pojmova o natprirodnim silama pomoću kojih su objašnjavali život i svemir oko njih. </a:t>
            </a:r>
          </a:p>
          <a:p>
            <a:r>
              <a:rPr lang="hr-HR" dirty="0" smtClean="0"/>
              <a:t>Preko vjere bili su učvršćivani društveni i politički poredak, a bili su i osnova moći kraljeva.</a:t>
            </a: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Igre</a:t>
            </a:r>
            <a:endParaRPr lang="hr-HR" dirty="0"/>
          </a:p>
        </p:txBody>
      </p:sp>
      <p:sp>
        <p:nvSpPr>
          <p:cNvPr id="3" name="Content Placeholder 2"/>
          <p:cNvSpPr>
            <a:spLocks noGrp="1"/>
          </p:cNvSpPr>
          <p:nvPr>
            <p:ph idx="1"/>
          </p:nvPr>
        </p:nvSpPr>
        <p:spPr/>
        <p:txBody>
          <a:bodyPr/>
          <a:lstStyle/>
          <a:p>
            <a:r>
              <a:rPr lang="vi-VN" dirty="0" smtClean="0"/>
              <a:t>Kao i ostali mezoamerički narodi Ma</a:t>
            </a:r>
            <a:r>
              <a:rPr lang="hr-HR" dirty="0" smtClean="0"/>
              <a:t>y</a:t>
            </a:r>
            <a:r>
              <a:rPr lang="vi-VN" dirty="0" smtClean="0"/>
              <a:t>e su igrali neku vrstu nogometa kojeg su nazivali "pok-a-tok" i koji je bio važan dio </a:t>
            </a:r>
            <a:r>
              <a:rPr lang="hr-HR" dirty="0" smtClean="0">
                <a:latin typeface="Tahoma" pitchFamily="34" charset="0"/>
                <a:ea typeface="Tahoma" pitchFamily="34" charset="0"/>
                <a:cs typeface="Tahoma" pitchFamily="34" charset="0"/>
              </a:rPr>
              <a:t>njihove</a:t>
            </a:r>
            <a:r>
              <a:rPr lang="hr-HR" dirty="0" smtClean="0"/>
              <a:t> </a:t>
            </a:r>
            <a:r>
              <a:rPr lang="vi-VN" dirty="0" smtClean="0"/>
              <a:t>vjersk</a:t>
            </a:r>
            <a:r>
              <a:rPr lang="hr-HR" dirty="0" smtClean="0">
                <a:latin typeface="Tahoma" pitchFamily="34" charset="0"/>
                <a:ea typeface="Tahoma" pitchFamily="34" charset="0"/>
                <a:cs typeface="Tahoma" pitchFamily="34" charset="0"/>
              </a:rPr>
              <a:t>e ceremonije</a:t>
            </a:r>
            <a:r>
              <a:rPr lang="vi-VN" dirty="0" smtClean="0"/>
              <a:t>. </a:t>
            </a:r>
            <a:endParaRPr lang="hr-HR" dirty="0" smtClean="0"/>
          </a:p>
          <a:p>
            <a:r>
              <a:rPr lang="vi-VN" dirty="0" smtClean="0"/>
              <a:t>Ma</a:t>
            </a:r>
            <a:r>
              <a:rPr lang="hr-HR" dirty="0" smtClean="0"/>
              <a:t>y</a:t>
            </a:r>
            <a:r>
              <a:rPr lang="vi-VN" dirty="0" smtClean="0"/>
              <a:t>anisti vjeruju da su kroz tu igru antičke Ma</a:t>
            </a:r>
            <a:r>
              <a:rPr lang="hr-HR" dirty="0" smtClean="0"/>
              <a:t>y</a:t>
            </a:r>
            <a:r>
              <a:rPr lang="vi-VN" dirty="0" smtClean="0"/>
              <a:t>e izvodile bitke između bogova i na nebu i u podzemnom svijetu</a:t>
            </a:r>
            <a:r>
              <a:rPr lang="hr-HR" dirty="0" smtClean="0"/>
              <a:t>.</a:t>
            </a:r>
            <a:endParaRPr lang="hr-HR" dirty="0"/>
          </a:p>
        </p:txBody>
      </p:sp>
      <p:pic>
        <p:nvPicPr>
          <p:cNvPr id="5122" name="Picture 2" descr="C:\Users\Administrator\Downloads\200px-Maya_Vase_Ballplayer.png"/>
          <p:cNvPicPr>
            <a:picLocks noChangeAspect="1" noChangeArrowheads="1"/>
          </p:cNvPicPr>
          <p:nvPr/>
        </p:nvPicPr>
        <p:blipFill>
          <a:blip r:embed="rId2" cstate="print"/>
          <a:srcRect/>
          <a:stretch>
            <a:fillRect/>
          </a:stretch>
        </p:blipFill>
        <p:spPr bwMode="auto">
          <a:xfrm>
            <a:off x="3707904" y="5157192"/>
            <a:ext cx="2232248" cy="1700808"/>
          </a:xfrm>
          <a:prstGeom prst="rect">
            <a:avLst/>
          </a:prstGeom>
          <a:noFill/>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Kalendari</a:t>
            </a:r>
            <a:endParaRPr lang="hr-HR" dirty="0"/>
          </a:p>
        </p:txBody>
      </p:sp>
      <p:sp>
        <p:nvSpPr>
          <p:cNvPr id="3" name="Content Placeholder 2"/>
          <p:cNvSpPr>
            <a:spLocks noGrp="1"/>
          </p:cNvSpPr>
          <p:nvPr>
            <p:ph idx="1"/>
          </p:nvPr>
        </p:nvSpPr>
        <p:spPr/>
        <p:txBody>
          <a:bodyPr/>
          <a:lstStyle/>
          <a:p>
            <a:r>
              <a:rPr lang="hr-HR" dirty="0" smtClean="0"/>
              <a:t>Maye su imale nekoliko načina da objasne godinu. Veoma precizan solarni kalendar od 365 dana  pod nazivom haab imao je 18 mjeseci po 20 dana uz dodatni mjesec koji je imao samo 5 dana. </a:t>
            </a:r>
            <a:endParaRPr lang="hr-HR" dirty="0"/>
          </a:p>
        </p:txBody>
      </p:sp>
      <p:pic>
        <p:nvPicPr>
          <p:cNvPr id="6146" name="Picture 2" descr="C:\Users\Administrator\Downloads\preuzmi.jpg"/>
          <p:cNvPicPr>
            <a:picLocks noChangeAspect="1" noChangeArrowheads="1"/>
          </p:cNvPicPr>
          <p:nvPr/>
        </p:nvPicPr>
        <p:blipFill>
          <a:blip r:embed="rId2" cstate="print"/>
          <a:srcRect/>
          <a:stretch>
            <a:fillRect/>
          </a:stretch>
        </p:blipFill>
        <p:spPr bwMode="auto">
          <a:xfrm>
            <a:off x="2699792" y="4149080"/>
            <a:ext cx="4392488" cy="2492896"/>
          </a:xfrm>
          <a:prstGeom prst="rect">
            <a:avLst/>
          </a:prstGeom>
          <a:noFill/>
        </p:spPr>
      </p:pic>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112</TotalTime>
  <Words>234</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MAYE</vt:lpstr>
      <vt:lpstr>Tko su bili Maye?</vt:lpstr>
      <vt:lpstr>Gdje su živjeli Maye?</vt:lpstr>
      <vt:lpstr>Kako su živjeli Maye?</vt:lpstr>
      <vt:lpstr>Jezik</vt:lpstr>
      <vt:lpstr>Pismo</vt:lpstr>
      <vt:lpstr>Vjera</vt:lpstr>
      <vt:lpstr>Igre</vt:lpstr>
      <vt:lpstr>Kalendari</vt:lpstr>
      <vt:lpstr>Administrator:Gabrijel 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Maje </dc:title>
  <dc:creator>Administrator</dc:creator>
  <cp:lastModifiedBy>Administrator</cp:lastModifiedBy>
  <cp:revision>14</cp:revision>
  <dcterms:created xsi:type="dcterms:W3CDTF">2017-02-23T17:05:58Z</dcterms:created>
  <dcterms:modified xsi:type="dcterms:W3CDTF">2017-02-27T16:34:02Z</dcterms:modified>
</cp:coreProperties>
</file>