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72" r:id="rId3"/>
    <p:sldId id="265" r:id="rId4"/>
    <p:sldId id="261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hr-HR" smtClean="0"/>
              <a:t>24.11.2016.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hr-HR" smtClean="0"/>
              <a:t>24.11.2016.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Pravokutnik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0" name="Pravokutni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Pravokutnik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3" name="Pravokutnik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Pravokutnik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6" name="Pravokutnik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17" name="Grupa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Pravokutnik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9" name="Pravokutni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24.11.2016.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24.11.2016.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24.11.2016.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Pravokutni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0" name="Pravokutni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Pravokutni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3" name="Pravokutni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24.11.2016.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hr-HR" smtClean="0"/>
              <a:t>24.11.2016.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24.11.2016.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24.11.2016.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24.11.2016.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Pravokutni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0" name="Pravokutni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24.11.2016.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24.11.2016.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Pravokutni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0" name="Pravokutni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11" name="Grupa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Pravokutni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3" name="Pravokutni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14" name="Grupa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Pravokutnik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6" name="Pravokutnik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17" name="Grupa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Pravokutnik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9" name="Pravokutni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Pravokutnik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0" name="Pravokutnik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hr-HR" smtClean="0"/>
              <a:pPr/>
              <a:t>24.11.2016.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5096" y="1197736"/>
            <a:ext cx="10231192" cy="2660131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7200" dirty="0">
                <a:solidFill>
                  <a:schemeClr val="bg2">
                    <a:lumMod val="10000"/>
                  </a:schemeClr>
                </a:solidFill>
                <a:latin typeface="Broadway" panose="04040905080B02020502" pitchFamily="82" charset="0"/>
              </a:rPr>
              <a:t>STRASBOURG</a:t>
            </a:r>
            <a:endParaRPr lang="hr-HR" sz="7200" b="0" i="0" dirty="0">
              <a:solidFill>
                <a:schemeClr val="bg2">
                  <a:lumMod val="1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529751" y="0"/>
            <a:ext cx="9509760" cy="1088136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4000" dirty="0">
                <a:solidFill>
                  <a:srgbClr val="624D38">
                    <a:lumMod val="75000"/>
                  </a:srgbClr>
                </a:solidFill>
                <a:latin typeface="Broadway" panose="04040905080B02020502" pitchFamily="82" charset="0"/>
              </a:rPr>
              <a:t>OPĆENITO O STRASBOURGU</a:t>
            </a:r>
            <a:endParaRPr lang="hr-HR" sz="4000" b="0" i="0" dirty="0">
              <a:solidFill>
                <a:srgbClr val="624D38">
                  <a:lumMod val="75000"/>
                </a:srgbClr>
              </a:solidFill>
              <a:latin typeface="Broadway" panose="04040905080B02020502" pitchFamily="82" charset="0"/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82472" y="1551775"/>
            <a:ext cx="9509760" cy="4343400"/>
          </a:xfrm>
        </p:spPr>
        <p:txBody>
          <a:bodyPr>
            <a:normAutofit/>
          </a:bodyPr>
          <a:lstStyle/>
          <a:p>
            <a:pPr>
              <a:buClr>
                <a:srgbClr val="624D38"/>
              </a:buCl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Strasbourg grad je na istoku Francuske, na lijevoj strani Rajne.</a:t>
            </a:r>
            <a:endParaRPr lang="hr-HR" dirty="0">
              <a:solidFill>
                <a:schemeClr val="bg2">
                  <a:lumMod val="10000"/>
                </a:schemeClr>
              </a:solidFill>
              <a:latin typeface="Century Gothic"/>
            </a:endParaRPr>
          </a:p>
          <a:p>
            <a:pPr marL="45720" indent="0">
              <a:buClr>
                <a:srgbClr val="624D38"/>
              </a:buClr>
              <a:buNone/>
            </a:pPr>
            <a:endParaRPr lang="hr-HR" b="0" i="0" dirty="0">
              <a:solidFill>
                <a:schemeClr val="bg2">
                  <a:lumMod val="10000"/>
                </a:schemeClr>
              </a:solidFill>
              <a:latin typeface="Century Gothic"/>
            </a:endParaRPr>
          </a:p>
          <a:p>
            <a:pPr>
              <a:buClr>
                <a:srgbClr val="624D38"/>
              </a:buCl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Po veličini je sedmi grad u Francuskoj i jedini grad u svijetu, čiji je centar UNESCO proglasio svjetskom baštinom 1988. godine. </a:t>
            </a:r>
            <a:br>
              <a:rPr lang="hr-HR" dirty="0">
                <a:solidFill>
                  <a:schemeClr val="bg2">
                    <a:lumMod val="10000"/>
                  </a:schemeClr>
                </a:solidFill>
              </a:rPr>
            </a:br>
            <a:endParaRPr lang="hr-HR" b="0" i="0" dirty="0">
              <a:solidFill>
                <a:schemeClr val="bg2">
                  <a:lumMod val="10000"/>
                </a:schemeClr>
              </a:solidFill>
              <a:latin typeface="Century Gothic"/>
            </a:endParaRPr>
          </a:p>
          <a:p>
            <a:pPr>
              <a:buClr>
                <a:srgbClr val="624D38"/>
              </a:buCl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U Strasbourgu se nalazi sjedište Vijeća Europe, Europski sud za ljudska prava i Europski parlament.</a:t>
            </a:r>
            <a:endParaRPr lang="hr-HR" b="0" i="0" dirty="0">
              <a:solidFill>
                <a:schemeClr val="bg2">
                  <a:lumMod val="10000"/>
                </a:schemeClr>
              </a:solidFill>
              <a:latin typeface="Century Gothic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2" y="463639"/>
            <a:ext cx="2346484" cy="25224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90" y="344974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47207" y="160617"/>
            <a:ext cx="9509760" cy="1088136"/>
          </a:xfrm>
        </p:spPr>
        <p:txBody>
          <a:bodyPr/>
          <a:lstStyle/>
          <a:p>
            <a:r>
              <a:rPr lang="hr-HR" sz="4000" dirty="0">
                <a:solidFill>
                  <a:schemeClr val="tx1">
                    <a:lumMod val="50000"/>
                  </a:schemeClr>
                </a:solidFill>
                <a:latin typeface="Broadway" panose="04040905080B02020502" pitchFamily="82" charset="0"/>
              </a:rPr>
              <a:t>SPOMENICI</a:t>
            </a:r>
          </a:p>
        </p:txBody>
      </p:sp>
      <p:sp>
        <p:nvSpPr>
          <p:cNvPr id="2" name="Pravokutnik 1"/>
          <p:cNvSpPr/>
          <p:nvPr/>
        </p:nvSpPr>
        <p:spPr>
          <a:xfrm>
            <a:off x="347207" y="1895061"/>
            <a:ext cx="71561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Prekriveni mostovi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Boecklinški dvor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Stare zidine iz 13. stoljeća</a:t>
            </a:r>
            <a:endParaRPr lang="hr-H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Palača Rohan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Rajnska palača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Palača pravde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Kabinet tiskarina i crteža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86" y="3452153"/>
            <a:ext cx="2857500" cy="28575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87" y="604244"/>
            <a:ext cx="4286599" cy="28479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86" y="1758525"/>
            <a:ext cx="2258171" cy="16936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65" y="345215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7937" y="0"/>
            <a:ext cx="9509760" cy="1088136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tx1">
                    <a:lumMod val="50000"/>
                  </a:schemeClr>
                </a:solidFill>
                <a:latin typeface="Broadway" panose="04040905080B02020502" pitchFamily="82" charset="0"/>
              </a:rPr>
              <a:t>KATEDRALA NOTRE-DAME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395056"/>
            <a:ext cx="950976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Stražburška katedrala ili Katedrala naše Gospe od Strasbourga je katolička katedrala u Strasbourgu, čiji su brojni dijelovi romanička arhitektura, ali je poznata kao primjer visoke ili kasne gotičke arhitekture.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Za veliki dio njezine izgradnje od 1277. do svoje smrti, 1318. godine, zaslužan je Erwin von Steinbach.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S visinom od 142 metra, ona je od 1647. do 1874. godine bila najviša građevina a svijetu, kada ju je premašila Crkva Svetog Nikole u Hamburgu, a danas je šesta najviša crkva na svijetu.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13" y="491058"/>
            <a:ext cx="2618961" cy="26189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4" y="4327596"/>
            <a:ext cx="3641861" cy="226893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40" y="3566756"/>
            <a:ext cx="3061717" cy="30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385" y="296213"/>
            <a:ext cx="9509760" cy="715679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>
                    <a:lumMod val="50000"/>
                  </a:schemeClr>
                </a:solidFill>
                <a:latin typeface="Broadway" panose="04040905080B02020502" pitchFamily="82" charset="0"/>
              </a:rPr>
              <a:t>UNUTRAŠNJOST KATEDRALE NOTRE-DAME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" y="1392886"/>
            <a:ext cx="2857500" cy="28575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42" y="2058432"/>
            <a:ext cx="2857500" cy="28575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26" y="2821636"/>
            <a:ext cx="2857500" cy="28575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0" b="8764"/>
          <a:stretch/>
        </p:blipFill>
        <p:spPr>
          <a:xfrm>
            <a:off x="9198910" y="3731881"/>
            <a:ext cx="2857500" cy="26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9447" y="270456"/>
            <a:ext cx="9509760" cy="651284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tx1">
                    <a:lumMod val="50000"/>
                  </a:schemeClr>
                </a:solidFill>
                <a:latin typeface="Broadway" panose="04040905080B02020502" pitchFamily="82" charset="0"/>
              </a:rPr>
              <a:t>OBILAZAK GRADA NA RAJNI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0658" y="1235470"/>
            <a:ext cx="950976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Na obilazak grada ljudi većinom idu malenim brodovima koji obiđu sve bitnije zgrade i spomenike</a:t>
            </a:r>
            <a:br>
              <a:rPr lang="hr-HR" dirty="0">
                <a:solidFill>
                  <a:schemeClr val="tx1">
                    <a:lumMod val="50000"/>
                  </a:schemeClr>
                </a:solidFill>
              </a:rPr>
            </a:br>
            <a:endParaRPr lang="hr-HR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Na brodu se nalaze pripremljene slušalice preko kojih se sluša vodič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2" y="2923310"/>
            <a:ext cx="2609313" cy="193726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56" y="3842742"/>
            <a:ext cx="2618811" cy="261881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24" y="2782406"/>
            <a:ext cx="2369741" cy="236974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04" y="340717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2185" y="321972"/>
            <a:ext cx="9509760" cy="728558"/>
          </a:xfrm>
        </p:spPr>
        <p:txBody>
          <a:bodyPr/>
          <a:lstStyle/>
          <a:p>
            <a:r>
              <a:rPr lang="hr-HR" sz="4400" dirty="0">
                <a:solidFill>
                  <a:schemeClr val="tx1">
                    <a:lumMod val="50000"/>
                  </a:schemeClr>
                </a:solidFill>
                <a:latin typeface="Broadway" panose="04040905080B02020502" pitchFamily="82" charset="0"/>
              </a:rPr>
              <a:t>LEGENDA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Broadway" panose="04040905080B02020502" pitchFamily="82" charset="0"/>
              </a:rPr>
              <a:t> O KATEDRALI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7632" y="1699110"/>
            <a:ext cx="9509760" cy="434340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>
                    <a:lumMod val="50000"/>
                  </a:schemeClr>
                </a:solidFill>
              </a:rPr>
              <a:t>Legenda o puhanju vjetra kaže da je vrag letio iznad tla, jahao vjetar. Tada je ugledao svoj portret urezan na katedrali: napasnik koji udvara mladim djevicama pod krinkom zgodnog mladića. Vrlo polaskan i znatiželjan vrag je odlučio ući unutra da vidi ima li i tamo njegovih skulptura. Ostao je zarobljen u svetištu zauvijek te vjetar još uvijek čeka s nestrpljenjem i urla na mjestima izvan katedrale. Vrag, bijesan, radi zračne struje iz dna crkve do visine stupa anđela.</a:t>
            </a:r>
          </a:p>
        </p:txBody>
      </p:sp>
    </p:spTree>
    <p:extLst>
      <p:ext uri="{BB962C8B-B14F-4D97-AF65-F5344CB8AC3E}">
        <p14:creationId xmlns:p14="http://schemas.microsoft.com/office/powerpoint/2010/main" val="326328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31295" y="323002"/>
            <a:ext cx="1942993" cy="1088136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tx1">
                    <a:lumMod val="50000"/>
                  </a:schemeClr>
                </a:solidFill>
                <a:latin typeface="Broadway" panose="04040905080B02020502" pitchFamily="82" charset="0"/>
              </a:rPr>
              <a:t>KRAJ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23712" y="1840778"/>
            <a:ext cx="9509760" cy="434340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>
                    <a:lumMod val="50000"/>
                  </a:schemeClr>
                </a:solidFill>
              </a:rPr>
              <a:t>Izradila: Anja Mudri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5338" r="4863" b="2826"/>
          <a:stretch/>
        </p:blipFill>
        <p:spPr>
          <a:xfrm>
            <a:off x="3491032" y="2711002"/>
            <a:ext cx="4623517" cy="37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9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Predložak prezentacije s prozirnim zelenim obrubom (široki zaslon)</Template>
  <TotalTime>0</TotalTime>
  <Words>274</Words>
  <Application>Microsoft Office PowerPoint</Application>
  <PresentationFormat>Široki zaslon</PresentationFormat>
  <Paragraphs>26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Broadway</vt:lpstr>
      <vt:lpstr>Century Gothic</vt:lpstr>
      <vt:lpstr>Wingdings</vt:lpstr>
      <vt:lpstr>Sheer Green 16x9</vt:lpstr>
      <vt:lpstr>STRASBOURG</vt:lpstr>
      <vt:lpstr>OPĆENITO O STRASBOURGU</vt:lpstr>
      <vt:lpstr>SPOMENICI</vt:lpstr>
      <vt:lpstr>KATEDRALA NOTRE-DAME</vt:lpstr>
      <vt:lpstr>UNUTRAŠNJOST KATEDRALE NOTRE-DAME</vt:lpstr>
      <vt:lpstr>OBILAZAK GRADA NA RAJNI</vt:lpstr>
      <vt:lpstr>LEGENDA O KATEDRALI</vt:lpstr>
      <vt:lpstr>KRAJ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2016-11-23T15:21:33Z</dcterms:created>
  <dcterms:modified xsi:type="dcterms:W3CDTF">2016-11-24T12:19:49Z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